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23" r:id="rId5"/>
    <p:sldId id="338" r:id="rId6"/>
    <p:sldId id="288" r:id="rId7"/>
    <p:sldId id="337" r:id="rId8"/>
    <p:sldId id="330" r:id="rId9"/>
    <p:sldId id="340" r:id="rId10"/>
    <p:sldId id="319" r:id="rId11"/>
    <p:sldId id="316" r:id="rId12"/>
    <p:sldId id="307" r:id="rId13"/>
    <p:sldId id="339" r:id="rId14"/>
    <p:sldId id="294" r:id="rId15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23"/>
            <p14:sldId id="338"/>
            <p14:sldId id="288"/>
            <p14:sldId id="337"/>
            <p14:sldId id="330"/>
            <p14:sldId id="340"/>
            <p14:sldId id="319"/>
            <p14:sldId id="316"/>
            <p14:sldId id="307"/>
            <p14:sldId id="339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3A030-4895-4608-A8C5-8191ED9956D9}" v="2" dt="2021-02-02T11:31:13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77" y="-1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93F3A030-4895-4608-A8C5-8191ED9956D9}"/>
    <pc:docChg chg="modSld modMainMaster">
      <pc:chgData name="Sheetal Jain" userId="51c8f061-299c-44fe-993f-a386b901f7f1" providerId="ADAL" clId="{93F3A030-4895-4608-A8C5-8191ED9956D9}" dt="2021-02-02T11:31:13.589" v="7" actId="338"/>
      <pc:docMkLst>
        <pc:docMk/>
      </pc:docMkLst>
      <pc:sldChg chg="addSp delSp modSp mod">
        <pc:chgData name="Sheetal Jain" userId="51c8f061-299c-44fe-993f-a386b901f7f1" providerId="ADAL" clId="{93F3A030-4895-4608-A8C5-8191ED9956D9}" dt="2021-02-02T11:31:13.589" v="7" actId="338"/>
        <pc:sldMkLst>
          <pc:docMk/>
          <pc:sldMk cId="2285362314" sldId="338"/>
        </pc:sldMkLst>
        <pc:grpChg chg="del">
          <ac:chgData name="Sheetal Jain" userId="51c8f061-299c-44fe-993f-a386b901f7f1" providerId="ADAL" clId="{93F3A030-4895-4608-A8C5-8191ED9956D9}" dt="2021-02-02T11:30:33.171" v="5" actId="165"/>
          <ac:grpSpMkLst>
            <pc:docMk/>
            <pc:sldMk cId="2285362314" sldId="338"/>
            <ac:grpSpMk id="8" creationId="{9A8BD5BD-95BD-4D76-A543-5A9E70EDCD99}"/>
          </ac:grpSpMkLst>
        </pc:grpChg>
        <pc:grpChg chg="add mod">
          <ac:chgData name="Sheetal Jain" userId="51c8f061-299c-44fe-993f-a386b901f7f1" providerId="ADAL" clId="{93F3A030-4895-4608-A8C5-8191ED9956D9}" dt="2021-02-02T11:31:13.589" v="7" actId="338"/>
          <ac:grpSpMkLst>
            <pc:docMk/>
            <pc:sldMk cId="2285362314" sldId="338"/>
            <ac:grpSpMk id="9" creationId="{228AB2EF-3830-4B70-AF5C-A6E9398EB994}"/>
          </ac:grpSpMkLst>
        </pc:grpChg>
        <pc:picChg chg="mod topLvl modCrop">
          <ac:chgData name="Sheetal Jain" userId="51c8f061-299c-44fe-993f-a386b901f7f1" providerId="ADAL" clId="{93F3A030-4895-4608-A8C5-8191ED9956D9}" dt="2021-02-02T11:31:13.589" v="7" actId="338"/>
          <ac:picMkLst>
            <pc:docMk/>
            <pc:sldMk cId="2285362314" sldId="338"/>
            <ac:picMk id="2" creationId="{84761057-E283-4A9F-B956-D1899EFDF3C0}"/>
          </ac:picMkLst>
        </pc:picChg>
        <pc:picChg chg="mod topLvl">
          <ac:chgData name="Sheetal Jain" userId="51c8f061-299c-44fe-993f-a386b901f7f1" providerId="ADAL" clId="{93F3A030-4895-4608-A8C5-8191ED9956D9}" dt="2021-02-02T11:31:13.589" v="7" actId="338"/>
          <ac:picMkLst>
            <pc:docMk/>
            <pc:sldMk cId="2285362314" sldId="338"/>
            <ac:picMk id="7" creationId="{2D2F93CF-882F-4AF1-A243-52AC175838CA}"/>
          </ac:picMkLst>
        </pc:picChg>
      </pc:sldChg>
      <pc:sldMasterChg chg="modSp mod">
        <pc:chgData name="Sheetal Jain" userId="51c8f061-299c-44fe-993f-a386b901f7f1" providerId="ADAL" clId="{93F3A030-4895-4608-A8C5-8191ED9956D9}" dt="2021-02-02T11:28:39.468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93F3A030-4895-4608-A8C5-8191ED9956D9}" dt="2021-02-02T11:28:39.468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Conroy Fernandes" userId="922052f0-dab4-4e57-b2fd-950a83e45cb6" providerId="ADAL" clId="{C46F4007-D86D-40CB-B102-D213C465EE1A}"/>
    <pc:docChg chg="modSld">
      <pc:chgData name="Conroy Fernandes" userId="922052f0-dab4-4e57-b2fd-950a83e45cb6" providerId="ADAL" clId="{C46F4007-D86D-40CB-B102-D213C465EE1A}" dt="2020-10-12T05:46:16.190" v="15" actId="20577"/>
      <pc:docMkLst>
        <pc:docMk/>
      </pc:docMkLst>
      <pc:sldChg chg="modSp mod">
        <pc:chgData name="Conroy Fernandes" userId="922052f0-dab4-4e57-b2fd-950a83e45cb6" providerId="ADAL" clId="{C46F4007-D86D-40CB-B102-D213C465EE1A}" dt="2020-10-12T05:46:16.190" v="15" actId="20577"/>
        <pc:sldMkLst>
          <pc:docMk/>
          <pc:sldMk cId="3016267534" sldId="316"/>
        </pc:sldMkLst>
        <pc:spChg chg="mod">
          <ac:chgData name="Conroy Fernandes" userId="922052f0-dab4-4e57-b2fd-950a83e45cb6" providerId="ADAL" clId="{C46F4007-D86D-40CB-B102-D213C465EE1A}" dt="2020-10-12T05:46:16.190" v="15" actId="20577"/>
          <ac:spMkLst>
            <pc:docMk/>
            <pc:sldMk cId="3016267534" sldId="316"/>
            <ac:spMk id="5" creationId="{00000000-0000-0000-0000-000000000000}"/>
          </ac:spMkLst>
        </pc:spChg>
      </pc:sldChg>
      <pc:sldChg chg="addSp modSp mod">
        <pc:chgData name="Conroy Fernandes" userId="922052f0-dab4-4e57-b2fd-950a83e45cb6" providerId="ADAL" clId="{C46F4007-D86D-40CB-B102-D213C465EE1A}" dt="2020-10-12T05:35:37.820" v="11" actId="14100"/>
        <pc:sldMkLst>
          <pc:docMk/>
          <pc:sldMk cId="2285362314" sldId="338"/>
        </pc:sldMkLst>
        <pc:spChg chg="add mod">
          <ac:chgData name="Conroy Fernandes" userId="922052f0-dab4-4e57-b2fd-950a83e45cb6" providerId="ADAL" clId="{C46F4007-D86D-40CB-B102-D213C465EE1A}" dt="2020-10-12T05:35:37.820" v="11" actId="14100"/>
          <ac:spMkLst>
            <pc:docMk/>
            <pc:sldMk cId="2285362314" sldId="338"/>
            <ac:spMk id="6" creationId="{4FA376C0-A982-4AEA-8D75-8F38BBEFA66F}"/>
          </ac:spMkLst>
        </pc:spChg>
        <pc:cxnChg chg="add mod">
          <ac:chgData name="Conroy Fernandes" userId="922052f0-dab4-4e57-b2fd-950a83e45cb6" providerId="ADAL" clId="{C46F4007-D86D-40CB-B102-D213C465EE1A}" dt="2020-10-12T05:35:37.820" v="11" actId="14100"/>
          <ac:cxnSpMkLst>
            <pc:docMk/>
            <pc:sldMk cId="2285362314" sldId="338"/>
            <ac:cxnSpMk id="16" creationId="{DDF66358-4442-4AC5-839C-703B9C07CA24}"/>
          </ac:cxnSpMkLst>
        </pc:cxnChg>
        <pc:cxnChg chg="mod">
          <ac:chgData name="Conroy Fernandes" userId="922052f0-dab4-4e57-b2fd-950a83e45cb6" providerId="ADAL" clId="{C46F4007-D86D-40CB-B102-D213C465EE1A}" dt="2020-10-12T05:35:03.052" v="4" actId="14100"/>
          <ac:cxnSpMkLst>
            <pc:docMk/>
            <pc:sldMk cId="2285362314" sldId="338"/>
            <ac:cxnSpMk id="17" creationId="{00000000-0000-0000-0000-00000000000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financial and manufacturing information for the industry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industry code based on the supplier’s business and product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financial and manufacturing information for the industry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industry data to calculate ratios for DM, DL, MOH, COGS, GSA &amp; PBT</a:t>
          </a:r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02-02-2021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8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Korea-</a:t>
            </a:r>
          </a:p>
          <a:p>
            <a:endParaRPr lang="en-US"/>
          </a:p>
          <a:p>
            <a:r>
              <a:rPr lang="en-US"/>
              <a:t>Basic Metal Manufacturing</a:t>
            </a:r>
          </a:p>
          <a:p>
            <a:r>
              <a:rPr lang="en-US"/>
              <a:t>COGS 116,108,609</a:t>
            </a:r>
          </a:p>
          <a:p>
            <a:r>
              <a:rPr lang="en-US"/>
              <a:t>DM 79,607,506</a:t>
            </a:r>
          </a:p>
          <a:p>
            <a:endParaRPr lang="en-US"/>
          </a:p>
          <a:p>
            <a:r>
              <a:rPr lang="en-US"/>
              <a:t>DM/COGS=68%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10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7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Subtitle 1</a:t>
            </a:r>
          </a:p>
          <a:p>
            <a:pPr lvl="0" eaLnBrk="1" latinLnBrk="0" hangingPunct="1"/>
            <a:r>
              <a:rPr kumimoji="0" lang="en-US"/>
              <a:t>Subtitle 2</a:t>
            </a:r>
          </a:p>
          <a:p>
            <a:pPr lvl="0" eaLnBrk="1" latinLnBrk="0" hangingPunct="1"/>
            <a:r>
              <a:rPr kumimoji="0" lang="en-US"/>
              <a:t>Subtitle 3</a:t>
            </a:r>
          </a:p>
          <a:p>
            <a:pPr lvl="0" eaLnBrk="1" latinLnBrk="0" hangingPunct="1"/>
            <a:r>
              <a:rPr kumimoji="0" lang="en-US"/>
              <a:t>Subtitle 4</a:t>
            </a:r>
          </a:p>
          <a:p>
            <a:pPr lvl="0" eaLnBrk="1" latinLnBrk="0" hangingPunct="1"/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Subtitle 1</a:t>
            </a:r>
          </a:p>
          <a:p>
            <a:pPr lvl="0" eaLnBrk="1" latinLnBrk="0" hangingPunct="1"/>
            <a:r>
              <a:rPr kumimoji="0" lang="en-US"/>
              <a:t>Subtitle 2</a:t>
            </a:r>
          </a:p>
          <a:p>
            <a:pPr lvl="0" eaLnBrk="1" latinLnBrk="0" hangingPunct="1"/>
            <a:r>
              <a:rPr kumimoji="0" lang="en-US"/>
              <a:t>Subtitle 3</a:t>
            </a:r>
          </a:p>
          <a:p>
            <a:pPr lvl="0" eaLnBrk="1" latinLnBrk="0" hangingPunct="1"/>
            <a:r>
              <a:rPr kumimoji="0" lang="en-US"/>
              <a:t>Subtitle 4</a:t>
            </a:r>
          </a:p>
          <a:p>
            <a:pPr lvl="0" eaLnBrk="1" latinLnBrk="0" hangingPunct="1"/>
            <a:endParaRPr kumimoji="0" lang="en-US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ociete.com/" TargetMode="External"/><Relationship Id="rId4" Type="http://schemas.openxmlformats.org/officeDocument/2006/relationships/hyperlink" Target="http://statline.cbs.nl/statweb/?LA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nsee.fr/fr/information/3291202" TargetMode="External"/><Relationship Id="rId4" Type="http://schemas.openxmlformats.org/officeDocument/2006/relationships/hyperlink" Target="http://statline.cbs.nl/statweb/?LA=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900207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509587" y="13138"/>
            <a:ext cx="11341418" cy="520456"/>
          </a:xfrm>
          <a:prstGeom prst="rect">
            <a:avLst/>
          </a:prstGeom>
        </p:spPr>
        <p:txBody>
          <a:bodyPr rtlCol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r>
              <a:rPr lang="en-US" sz="2800" dirty="0"/>
              <a:t>How to build an Industry Cost Profile (ICP) for a product in France</a:t>
            </a:r>
          </a:p>
        </p:txBody>
      </p:sp>
    </p:spTree>
    <p:extLst>
      <p:ext uri="{BB962C8B-B14F-4D97-AF65-F5344CB8AC3E}">
        <p14:creationId xmlns:p14="http://schemas.microsoft.com/office/powerpoint/2010/main" val="62471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67187" y="1828800"/>
            <a:ext cx="6400800" cy="1286731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58989"/>
              </p:ext>
            </p:extLst>
          </p:nvPr>
        </p:nvGraphicFramePr>
        <p:xfrm>
          <a:off x="4167187" y="1905000"/>
          <a:ext cx="6261100" cy="1051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Résultat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courant </a:t>
                      </a: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avant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impôt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(PBT)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240,224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8362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 err="1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Chiffre</a:t>
                      </a:r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0" u="none" strike="noStrike" kern="1200" dirty="0" err="1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d'affaires</a:t>
                      </a:r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HT (Sales)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3,416,196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60804"/>
                  </a:ext>
                </a:extLst>
              </a:tr>
              <a:tr h="358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Profit Before Tax (PBT)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7.0%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4. Calculate the Profit Before Tax (PBT) ratio as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5. Calculate the ratio for “Manufacturing Overhead + SGA &amp; Other Expenses” as the difference between the Sales ratio (100%) and the sum of the other three ratios (DM+DL+PBT)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057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4.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319587" y="2656042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>
                  <a:solidFill>
                    <a:prstClr val="white"/>
                  </a:solidFill>
                </a:rPr>
                <a:t>Step 3</a:t>
              </a:r>
            </a:p>
          </p:txBody>
        </p:sp>
      </p:grpSp>
      <p:pic>
        <p:nvPicPr>
          <p:cNvPr id="16" name="Picture 15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019" y="2189631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EB466F1D-7370-4BA3-AC68-BD58D2569B21}"/>
              </a:ext>
            </a:extLst>
          </p:cNvPr>
          <p:cNvSpPr/>
          <p:nvPr/>
        </p:nvSpPr>
        <p:spPr>
          <a:xfrm>
            <a:off x="4177229" y="3596451"/>
            <a:ext cx="6400800" cy="1501192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A662EA1-B2E9-4F03-8591-A62F43869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11273"/>
              </p:ext>
            </p:extLst>
          </p:nvPr>
        </p:nvGraphicFramePr>
        <p:xfrm>
          <a:off x="4177229" y="3672651"/>
          <a:ext cx="6261100" cy="124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8362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[ DM + DL + PBT ]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- 50.1%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60804"/>
                  </a:ext>
                </a:extLst>
              </a:tr>
              <a:tr h="35832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Manufacturing Overhead + SGA &amp; Other Expenses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49.9%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76EE1E13-54D7-4144-B353-4F8D8E4960E8}"/>
              </a:ext>
            </a:extLst>
          </p:cNvPr>
          <p:cNvSpPr/>
          <p:nvPr/>
        </p:nvSpPr>
        <p:spPr>
          <a:xfrm>
            <a:off x="3441342" y="3825051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5.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D88278-F624-4B65-BBD9-579D2CF0104C}"/>
              </a:ext>
            </a:extLst>
          </p:cNvPr>
          <p:cNvCxnSpPr/>
          <p:nvPr/>
        </p:nvCxnSpPr>
        <p:spPr>
          <a:xfrm>
            <a:off x="4329629" y="4390843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76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2286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05160"/>
              </p:ext>
            </p:extLst>
          </p:nvPr>
        </p:nvGraphicFramePr>
        <p:xfrm>
          <a:off x="2490787" y="2514600"/>
          <a:ext cx="7207249" cy="245364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30.2%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12.9%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Manufacturing Overhead (MOH) + SGA &amp; Other 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49.9%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</a:t>
                      </a:r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7.0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85824" y="3200400"/>
            <a:ext cx="2819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</a:t>
            </a:r>
            <a:r>
              <a:rPr lang="en-IN" dirty="0">
                <a:solidFill>
                  <a:srgbClr val="294071"/>
                </a:solidFill>
                <a:latin typeface="Cambria" panose="02040503050406030204" pitchFamily="18" charset="0"/>
              </a:rPr>
              <a:t>”</a:t>
            </a:r>
            <a:r>
              <a:rPr lang="fr-FR" dirty="0">
                <a:solidFill>
                  <a:srgbClr val="294071"/>
                </a:solidFill>
                <a:latin typeface="Cambria" panose="02040503050406030204" pitchFamily="18" charset="0"/>
              </a:rPr>
              <a:t>Institut national de la statistique et des études économiques (Insee)</a:t>
            </a:r>
            <a:r>
              <a:rPr lang="en-IN" dirty="0">
                <a:solidFill>
                  <a:srgbClr val="294071"/>
                </a:solidFill>
                <a:latin typeface="Cambria" panose="02040503050406030204" pitchFamily="18" charset="0"/>
              </a:rPr>
              <a:t>”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291387" y="2852057"/>
            <a:ext cx="294437" cy="150674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59517" y="4358804"/>
            <a:ext cx="4495800" cy="0"/>
          </a:xfrm>
          <a:prstGeom prst="line">
            <a:avLst/>
          </a:prstGeom>
          <a:ln w="19050" cap="sq" cmpd="sng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2187" y="1444434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</a:t>
            </a:r>
            <a:r>
              <a:rPr lang="en-IN" sz="2200" b="1" u="sng" dirty="0">
                <a:solidFill>
                  <a:srgbClr val="294071"/>
                </a:solidFill>
              </a:rPr>
              <a:t>Plastic parts manufacturing” in France</a:t>
            </a:r>
            <a:endParaRPr lang="en-US" sz="2200" b="1" u="sng" dirty="0"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8AB2EF-3830-4B70-AF5C-A6E9398EB994}"/>
              </a:ext>
            </a:extLst>
          </p:cNvPr>
          <p:cNvGrpSpPr/>
          <p:nvPr/>
        </p:nvGrpSpPr>
        <p:grpSpPr>
          <a:xfrm>
            <a:off x="3600869" y="1150374"/>
            <a:ext cx="4132313" cy="5628699"/>
            <a:chOff x="3600869" y="1150374"/>
            <a:chExt cx="4132313" cy="56286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4761057-E283-4A9F-B956-D1899EFDF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170"/>
            <a:stretch/>
          </p:blipFill>
          <p:spPr>
            <a:xfrm>
              <a:off x="3600869" y="1150374"/>
              <a:ext cx="4132313" cy="361982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2F93CF-882F-4AF1-A243-52AC1758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9166" y="4520287"/>
              <a:ext cx="2738391" cy="225878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2</a:t>
            </a:fld>
            <a:endParaRPr lang="en-IN" sz="18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Use for example: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Enter a company name and look for its “</a:t>
            </a:r>
            <a:r>
              <a:rPr lang="fr-FR" sz="1600" dirty="0">
                <a:solidFill>
                  <a:schemeClr val="bg1"/>
                </a:solidFill>
              </a:rPr>
              <a:t>Activité (Code NAF ou APE)</a:t>
            </a:r>
            <a:r>
              <a:rPr lang="en-IN" sz="1600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this example we will build an ICP for “Plastic parts manufacturing” (French code NAF: 2229A Fabrication de </a:t>
            </a:r>
            <a:r>
              <a:rPr lang="en-IN" sz="1600" dirty="0" err="1">
                <a:solidFill>
                  <a:schemeClr val="bg1"/>
                </a:solidFill>
              </a:rPr>
              <a:t>pièces</a:t>
            </a:r>
            <a:r>
              <a:rPr lang="en-IN" sz="1600" dirty="0">
                <a:solidFill>
                  <a:schemeClr val="bg1"/>
                </a:solidFill>
              </a:rPr>
              <a:t> techniques à base de </a:t>
            </a:r>
            <a:r>
              <a:rPr lang="en-IN" sz="1600" dirty="0" err="1">
                <a:solidFill>
                  <a:schemeClr val="bg1"/>
                </a:solidFill>
              </a:rPr>
              <a:t>matières</a:t>
            </a:r>
            <a:r>
              <a:rPr lang="en-IN" sz="1600" dirty="0">
                <a:solidFill>
                  <a:schemeClr val="bg1"/>
                </a:solidFill>
              </a:rPr>
              <a:t> </a:t>
            </a:r>
            <a:r>
              <a:rPr lang="en-IN" sz="1600" dirty="0" err="1">
                <a:solidFill>
                  <a:schemeClr val="bg1"/>
                </a:solidFill>
              </a:rPr>
              <a:t>plastiques</a:t>
            </a:r>
            <a:r>
              <a:rPr lang="en-IN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Rounded Rectangle 2">
            <a:hlinkClick r:id="rId4"/>
          </p:cNvPr>
          <p:cNvSpPr/>
          <p:nvPr/>
        </p:nvSpPr>
        <p:spPr>
          <a:xfrm>
            <a:off x="395926" y="1981200"/>
            <a:ext cx="2399661" cy="658586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  <a:hlinkClick r:id="rId5"/>
              </a:rPr>
              <a:t>http://www.societe.com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3764288" y="5595256"/>
            <a:ext cx="2538541" cy="22315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Straight Connector 16"/>
          <p:cNvCxnSpPr>
            <a:cxnSpLocks/>
            <a:endCxn id="7" idx="1"/>
          </p:cNvCxnSpPr>
          <p:nvPr/>
        </p:nvCxnSpPr>
        <p:spPr>
          <a:xfrm>
            <a:off x="2621993" y="4848651"/>
            <a:ext cx="1047173" cy="801029"/>
          </a:xfrm>
          <a:prstGeom prst="lin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Identify industry code based on the supplier’s business and product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4FA376C0-A982-4AEA-8D75-8F38BBEFA66F}"/>
              </a:ext>
            </a:extLst>
          </p:cNvPr>
          <p:cNvSpPr/>
          <p:nvPr/>
        </p:nvSpPr>
        <p:spPr>
          <a:xfrm>
            <a:off x="4647413" y="1337387"/>
            <a:ext cx="1653374" cy="2651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66358-4442-4AC5-839C-703B9C07CA2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2621992" y="1469972"/>
            <a:ext cx="2025421" cy="1714330"/>
          </a:xfrm>
          <a:prstGeom prst="lin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62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52607A-904E-4230-8588-F86A149A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869" y="1206955"/>
            <a:ext cx="6763067" cy="2706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2DB40-6DEC-40EA-896D-58AC7CE51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835"/>
          <a:stretch/>
        </p:blipFill>
        <p:spPr>
          <a:xfrm>
            <a:off x="3690523" y="4867792"/>
            <a:ext cx="6673413" cy="17012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3</a:t>
            </a:fld>
            <a:endParaRPr lang="en-IN" sz="18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Scroll down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</a:t>
            </a:r>
            <a:r>
              <a:rPr lang="fr-FR" sz="1600" dirty="0">
                <a:solidFill>
                  <a:schemeClr val="bg1"/>
                </a:solidFill>
              </a:rPr>
              <a:t>Agrégats sectoriels : compte de résultat )</a:t>
            </a:r>
            <a:r>
              <a:rPr lang="en-IN" sz="1600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4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  <a:hlinkClick r:id="rId5"/>
              </a:rPr>
              <a:t>https://www.insee.fr/fr/information/3291202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Rounded Rectangle 9"/>
          <p:cNvSpPr/>
          <p:nvPr/>
        </p:nvSpPr>
        <p:spPr>
          <a:xfrm>
            <a:off x="3846563" y="5175903"/>
            <a:ext cx="2914099" cy="22315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2142508" y="4756213"/>
            <a:ext cx="1306157" cy="223157"/>
          </a:xfrm>
          <a:prstGeom prst="lin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for the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AD70E4-0B64-4EA0-95EA-D13571F6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358" y="1146356"/>
            <a:ext cx="6402253" cy="55445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for the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Within section “INDICATEUR” on the left, select the following items: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bg1"/>
              </a:buClr>
              <a:buFont typeface="+mj-lt"/>
              <a:buAutoNum type="arabicPeriod"/>
            </a:pPr>
            <a:r>
              <a:rPr lang="en-IN" sz="1600" dirty="0" err="1">
                <a:solidFill>
                  <a:schemeClr val="bg1"/>
                </a:solidFill>
              </a:rPr>
              <a:t>Chiffre</a:t>
            </a:r>
            <a:r>
              <a:rPr lang="en-IN" sz="1600" dirty="0">
                <a:solidFill>
                  <a:schemeClr val="bg1"/>
                </a:solidFill>
              </a:rPr>
              <a:t> </a:t>
            </a:r>
            <a:r>
              <a:rPr lang="en-IN" sz="1600" dirty="0" err="1">
                <a:solidFill>
                  <a:schemeClr val="bg1"/>
                </a:solidFill>
              </a:rPr>
              <a:t>d’affaires</a:t>
            </a:r>
            <a:r>
              <a:rPr lang="en-IN" sz="1600" dirty="0">
                <a:solidFill>
                  <a:schemeClr val="bg1"/>
                </a:solidFill>
              </a:rPr>
              <a:t> HT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rabicPeriod"/>
            </a:pPr>
            <a:r>
              <a:rPr lang="en-IN" sz="1600" dirty="0" err="1">
                <a:solidFill>
                  <a:schemeClr val="bg1"/>
                </a:solidFill>
              </a:rPr>
              <a:t>Résultat</a:t>
            </a:r>
            <a:r>
              <a:rPr lang="en-IN" sz="1600" dirty="0">
                <a:solidFill>
                  <a:schemeClr val="bg1"/>
                </a:solidFill>
              </a:rPr>
              <a:t> courant </a:t>
            </a:r>
            <a:r>
              <a:rPr lang="en-IN" sz="1600" dirty="0" err="1">
                <a:solidFill>
                  <a:schemeClr val="bg1"/>
                </a:solidFill>
              </a:rPr>
              <a:t>avant</a:t>
            </a:r>
            <a:r>
              <a:rPr lang="en-IN" sz="1600" dirty="0">
                <a:solidFill>
                  <a:schemeClr val="bg1"/>
                </a:solidFill>
              </a:rPr>
              <a:t> </a:t>
            </a:r>
            <a:r>
              <a:rPr lang="en-IN" sz="1600" dirty="0" err="1">
                <a:solidFill>
                  <a:schemeClr val="bg1"/>
                </a:solidFill>
              </a:rPr>
              <a:t>impôt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chemeClr val="bg1"/>
              </a:buClr>
            </a:pPr>
            <a:r>
              <a:rPr lang="en-IN" sz="1600" dirty="0">
                <a:solidFill>
                  <a:schemeClr val="bg1"/>
                </a:solidFill>
              </a:rPr>
              <a:t>As well as 3 items labelled “Charges </a:t>
            </a:r>
            <a:r>
              <a:rPr lang="en-IN" sz="1600" dirty="0" err="1">
                <a:solidFill>
                  <a:schemeClr val="bg1"/>
                </a:solidFill>
              </a:rPr>
              <a:t>d’exploitation</a:t>
            </a:r>
            <a:r>
              <a:rPr lang="en-IN" sz="1600" dirty="0">
                <a:solidFill>
                  <a:schemeClr val="bg1"/>
                </a:solidFill>
              </a:rPr>
              <a:t>”:</a:t>
            </a:r>
          </a:p>
          <a:p>
            <a:pPr marL="342900" lvl="1" indent="-342900">
              <a:buClr>
                <a:schemeClr val="bg1"/>
              </a:buClr>
              <a:buFont typeface="+mj-lt"/>
              <a:buAutoNum type="arabicPeriod" startAt="3"/>
            </a:pPr>
            <a:r>
              <a:rPr lang="en-IN" sz="1600" dirty="0" err="1">
                <a:solidFill>
                  <a:schemeClr val="bg1"/>
                </a:solidFill>
              </a:rPr>
              <a:t>achats</a:t>
            </a:r>
            <a:r>
              <a:rPr lang="en-IN" sz="1600" dirty="0">
                <a:solidFill>
                  <a:schemeClr val="bg1"/>
                </a:solidFill>
              </a:rPr>
              <a:t> de matières premieres, </a:t>
            </a:r>
            <a:r>
              <a:rPr lang="en-IN" sz="1600" dirty="0" err="1">
                <a:solidFill>
                  <a:schemeClr val="bg1"/>
                </a:solidFill>
              </a:rPr>
              <a:t>autres</a:t>
            </a:r>
            <a:r>
              <a:rPr lang="en-IN" sz="1600" dirty="0">
                <a:solidFill>
                  <a:schemeClr val="bg1"/>
                </a:solidFill>
              </a:rPr>
              <a:t> </a:t>
            </a:r>
            <a:r>
              <a:rPr lang="en-IN" sz="1600" dirty="0" err="1">
                <a:solidFill>
                  <a:schemeClr val="bg1"/>
                </a:solidFill>
              </a:rPr>
              <a:t>approvisionnements</a:t>
            </a: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bg1"/>
              </a:buClr>
              <a:buFont typeface="+mj-lt"/>
              <a:buAutoNum type="arabicPeriod" startAt="3"/>
            </a:pPr>
            <a:r>
              <a:rPr lang="en-IN" sz="1600" dirty="0" err="1">
                <a:solidFill>
                  <a:schemeClr val="bg1"/>
                </a:solidFill>
              </a:rPr>
              <a:t>achats</a:t>
            </a:r>
            <a:r>
              <a:rPr lang="en-IN" sz="1600" dirty="0">
                <a:solidFill>
                  <a:schemeClr val="bg1"/>
                </a:solidFill>
              </a:rPr>
              <a:t> de </a:t>
            </a:r>
            <a:r>
              <a:rPr lang="en-IN" sz="1600" dirty="0" err="1">
                <a:solidFill>
                  <a:schemeClr val="bg1"/>
                </a:solidFill>
              </a:rPr>
              <a:t>marchandises</a:t>
            </a: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bg1"/>
              </a:buClr>
              <a:buFont typeface="+mj-lt"/>
              <a:buAutoNum type="arabicPeriod" startAt="3"/>
            </a:pPr>
            <a:r>
              <a:rPr lang="en-IN" sz="1600" dirty="0" err="1">
                <a:solidFill>
                  <a:schemeClr val="bg1"/>
                </a:solidFill>
              </a:rPr>
              <a:t>salaires</a:t>
            </a:r>
            <a:r>
              <a:rPr lang="en-IN" sz="1600" dirty="0">
                <a:solidFill>
                  <a:schemeClr val="bg1"/>
                </a:solidFill>
              </a:rPr>
              <a:t> et </a:t>
            </a:r>
            <a:r>
              <a:rPr lang="en-IN" sz="1600" dirty="0" err="1">
                <a:solidFill>
                  <a:schemeClr val="bg1"/>
                </a:solidFill>
              </a:rPr>
              <a:t>traitements</a:t>
            </a:r>
            <a:endParaRPr lang="en-IN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chemeClr val="bg1"/>
              </a:buClr>
              <a:buFont typeface="+mj-lt"/>
              <a:buAutoNum type="arabicPeriod" startAt="3"/>
            </a:pPr>
            <a:endParaRPr lang="en-IN" sz="1600" dirty="0">
              <a:solidFill>
                <a:schemeClr val="bg1"/>
              </a:solidFill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36736E7-B530-4515-9500-7B45837895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88437" y="3956346"/>
            <a:ext cx="4370831" cy="572937"/>
          </a:xfrm>
          <a:prstGeom prst="bentConnector3">
            <a:avLst>
              <a:gd name="adj1" fmla="val 10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A19C063-0640-4417-B8BD-54EC8C009A3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527888" y="4572887"/>
            <a:ext cx="2503576" cy="408744"/>
          </a:xfrm>
          <a:prstGeom prst="bentConnector3">
            <a:avLst>
              <a:gd name="adj1" fmla="val 100038"/>
            </a:avLst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71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E718C2-458E-48D8-AF59-531C8C026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812" y="1115785"/>
            <a:ext cx="6390269" cy="46882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for the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Within section “ACTIVITE” on the left, select the industry of interest.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In this example we want to retrieve statistics for “Plastic parts manufacturing” (22.29A Fabrication de </a:t>
            </a:r>
            <a:r>
              <a:rPr lang="en-IN" sz="1600" dirty="0" err="1">
                <a:solidFill>
                  <a:schemeClr val="bg1"/>
                </a:solidFill>
              </a:rPr>
              <a:t>pièces</a:t>
            </a:r>
            <a:r>
              <a:rPr lang="en-IN" sz="1600" dirty="0">
                <a:solidFill>
                  <a:schemeClr val="bg1"/>
                </a:solidFill>
              </a:rPr>
              <a:t> techniques à base de matières </a:t>
            </a:r>
            <a:r>
              <a:rPr lang="en-IN" sz="1600" dirty="0" err="1">
                <a:solidFill>
                  <a:schemeClr val="bg1"/>
                </a:solidFill>
              </a:rPr>
              <a:t>plastiques</a:t>
            </a:r>
            <a:r>
              <a:rPr lang="en-IN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3800734" y="4111534"/>
            <a:ext cx="1713098" cy="38351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3"/>
          </p:cNvCxnSpPr>
          <p:nvPr/>
        </p:nvCxnSpPr>
        <p:spPr>
          <a:xfrm>
            <a:off x="3057105" y="3659777"/>
            <a:ext cx="743629" cy="64351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8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83F2C8-85AA-45BE-AB36-AC92E21A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82" y="1115785"/>
            <a:ext cx="6454399" cy="56344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for the industry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Back at the top, check the box “</a:t>
            </a:r>
            <a:r>
              <a:rPr lang="fr-FR" sz="1600" dirty="0">
                <a:solidFill>
                  <a:schemeClr val="bg1"/>
                </a:solidFill>
              </a:rPr>
              <a:t>Sélectionner toutes les séries de la page</a:t>
            </a:r>
            <a:r>
              <a:rPr lang="en-IN" sz="1600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button ‘Selection’ to the right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‘Visualiser les series’</a:t>
            </a:r>
          </a:p>
        </p:txBody>
      </p:sp>
      <p:sp>
        <p:nvSpPr>
          <p:cNvPr id="32" name="Rounded Rectangle 9"/>
          <p:cNvSpPr/>
          <p:nvPr/>
        </p:nvSpPr>
        <p:spPr>
          <a:xfrm rot="10800000" flipV="1">
            <a:off x="5611246" y="2940590"/>
            <a:ext cx="2069714" cy="38351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5" name="Connector: Elbow 34"/>
          <p:cNvCxnSpPr>
            <a:cxnSpLocks/>
            <a:endCxn id="32" idx="3"/>
          </p:cNvCxnSpPr>
          <p:nvPr/>
        </p:nvCxnSpPr>
        <p:spPr>
          <a:xfrm>
            <a:off x="3057105" y="2230647"/>
            <a:ext cx="2554141" cy="901700"/>
          </a:xfrm>
          <a:prstGeom prst="bentConnector3">
            <a:avLst>
              <a:gd name="adj1" fmla="val 10261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423C9B4-9C1D-4CA3-A752-92A1EB913EF7}"/>
              </a:ext>
            </a:extLst>
          </p:cNvPr>
          <p:cNvSpPr/>
          <p:nvPr/>
        </p:nvSpPr>
        <p:spPr>
          <a:xfrm rot="10800000" flipV="1">
            <a:off x="8990224" y="2811497"/>
            <a:ext cx="921872" cy="38351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C3DB593-AD75-4A73-8658-EC0D8B5BE68D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3172968" y="3195010"/>
            <a:ext cx="6278192" cy="338888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F7F3EE4-60AA-4EF3-9C3A-EB5C8421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70" y="3778196"/>
            <a:ext cx="5169118" cy="3079804"/>
          </a:xfrm>
          <a:prstGeom prst="rect">
            <a:avLst/>
          </a:prstGeom>
        </p:spPr>
      </p:pic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92BFD071-45E8-4F6F-ADBF-BD4364F252D6}"/>
              </a:ext>
            </a:extLst>
          </p:cNvPr>
          <p:cNvSpPr/>
          <p:nvPr/>
        </p:nvSpPr>
        <p:spPr>
          <a:xfrm rot="10800000" flipV="1">
            <a:off x="6620552" y="6059429"/>
            <a:ext cx="1555856" cy="383513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99FF56A-2456-4694-BCAF-DD3B41374D7C}"/>
              </a:ext>
            </a:extLst>
          </p:cNvPr>
          <p:cNvCxnSpPr>
            <a:cxnSpLocks/>
          </p:cNvCxnSpPr>
          <p:nvPr/>
        </p:nvCxnSpPr>
        <p:spPr>
          <a:xfrm>
            <a:off x="3057105" y="4247209"/>
            <a:ext cx="3528247" cy="2025209"/>
          </a:xfrm>
          <a:prstGeom prst="bentConnector3">
            <a:avLst>
              <a:gd name="adj1" fmla="val 8534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69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7</a:t>
            </a:fld>
            <a:endParaRPr lang="en-IN" sz="180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Data on the 5 items for the selected industry is provided in a table.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Values presented are annual totals in 1,000’s of Euros.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/>
              <a:t>Obtain financial and manufacturing information for the industry</a:t>
            </a:r>
            <a:endParaRPr lang="en-US" dirty="0">
              <a:solidFill>
                <a:srgbClr val="294F6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2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F71385B-A28F-41B2-8271-BFD5E5FCE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795" y="1371600"/>
            <a:ext cx="4262773" cy="5294376"/>
          </a:xfrm>
          <a:prstGeom prst="rect">
            <a:avLst/>
          </a:prstGeom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9E42E092-637C-4487-8D1E-F1F3DC2CF11C}"/>
              </a:ext>
            </a:extLst>
          </p:cNvPr>
          <p:cNvSpPr/>
          <p:nvPr/>
        </p:nvSpPr>
        <p:spPr>
          <a:xfrm rot="10800000" flipV="1">
            <a:off x="5441574" y="2079978"/>
            <a:ext cx="537883" cy="403395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9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167187" y="1828800"/>
            <a:ext cx="6400800" cy="3048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03641"/>
              </p:ext>
            </p:extLst>
          </p:nvPr>
        </p:nvGraphicFramePr>
        <p:xfrm>
          <a:off x="4167187" y="1905000"/>
          <a:ext cx="6261100" cy="2975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Achats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de </a:t>
                      </a: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marchandises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+ </a:t>
                      </a: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Achats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de </a:t>
                      </a: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matières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premières, </a:t>
                      </a: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autres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approv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.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1,126,624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738362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i="1" u="none" strike="noStrike" kern="120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 err="1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Chiffre</a:t>
                      </a:r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0" u="none" strike="noStrike" kern="1200" dirty="0" err="1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d'affaires</a:t>
                      </a:r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HT (Sales)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3,732,464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1608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30.2%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8220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Salaires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et </a:t>
                      </a:r>
                      <a:r>
                        <a:rPr lang="en-US" sz="18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traitements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(TL)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767,985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40640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0" u="none" strike="noStrike" kern="1200" dirty="0" err="1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Chiffre</a:t>
                      </a:r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i="0" u="none" strike="noStrike" kern="1200" dirty="0" err="1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d'affaires</a:t>
                      </a:r>
                      <a:r>
                        <a:rPr kumimoji="0" lang="en-US" sz="180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HT (Sales)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3,732,464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8335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Labor (TL)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20.6%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96308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540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1. Calculate the Direct Material (DM) cost ratio as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In this example, we used data from the year 2016 (diffusion 2016)</a:t>
            </a: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b="1" dirty="0">
              <a:solidFill>
                <a:prstClr val="white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prstClr val="white"/>
                </a:solidFill>
              </a:rPr>
              <a:t>2. Calculate the Total </a:t>
            </a:r>
            <a:r>
              <a:rPr lang="en-IN" sz="1600" dirty="0" err="1">
                <a:solidFill>
                  <a:prstClr val="white"/>
                </a:solidFill>
              </a:rPr>
              <a:t>Labor</a:t>
            </a:r>
            <a:r>
              <a:rPr lang="en-IN" sz="1600" dirty="0">
                <a:solidFill>
                  <a:prstClr val="white"/>
                </a:solidFill>
              </a:rPr>
              <a:t> (TL) cost ratio as percentage of sales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057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1.</a:t>
            </a:r>
          </a:p>
        </p:txBody>
      </p:sp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60" y="3826277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4319587" y="2858633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>
                  <a:solidFill>
                    <a:prstClr val="white"/>
                  </a:solidFill>
                </a:rPr>
                <a:t>Step 3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4319587" y="4230233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019" y="246888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3431300" y="3303057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01626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/>
          <p:cNvSpPr/>
          <p:nvPr/>
        </p:nvSpPr>
        <p:spPr>
          <a:xfrm>
            <a:off x="4144204" y="1828800"/>
            <a:ext cx="6400800" cy="1297681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90246"/>
              </p:ext>
            </p:extLst>
          </p:nvPr>
        </p:nvGraphicFramePr>
        <p:xfrm>
          <a:off x="4214054" y="1524000"/>
          <a:ext cx="6261100" cy="165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Labor (TL)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20.6%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030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=20.6%*0.626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=12.9%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en-IN" sz="1800" b="1" kern="120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57667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</a:t>
            </a:r>
            <a:r>
              <a:rPr lang="en-IN" sz="1600" i="1" dirty="0">
                <a:solidFill>
                  <a:schemeClr val="bg1"/>
                </a:solidFill>
              </a:rPr>
              <a:t>. </a:t>
            </a:r>
            <a:r>
              <a:rPr lang="en-IN" sz="1600" dirty="0">
                <a:solidFill>
                  <a:schemeClr val="bg1"/>
                </a:solidFill>
              </a:rPr>
              <a:t>Use the procedure “Direct-to-Total </a:t>
            </a:r>
            <a:r>
              <a:rPr lang="en-IN" sz="1600" dirty="0" err="1">
                <a:solidFill>
                  <a:schemeClr val="bg1"/>
                </a:solidFill>
              </a:rPr>
              <a:t>Labor</a:t>
            </a:r>
            <a:r>
              <a:rPr lang="en-IN" sz="1600" dirty="0">
                <a:solidFill>
                  <a:schemeClr val="bg1"/>
                </a:solidFill>
              </a:rPr>
              <a:t> ratio –USA” for this industry. We will use this ratio as a proxy for this same industry in France.</a:t>
            </a: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In this example let’s assume we find: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DL/TL=62.6%</a:t>
            </a: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/>
              <a:t>Use Financial and Manufacturing Information </a:t>
            </a:r>
            <a:br>
              <a:rPr lang="en-US" sz="2800"/>
            </a:br>
            <a:r>
              <a:rPr lang="en-US" sz="2800"/>
              <a:t>to Calculate Ratios</a:t>
            </a:r>
          </a:p>
        </p:txBody>
      </p: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4" name="Rounded Rectangle 3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</a:t>
              </a:r>
              <a:r>
                <a:rPr lang="en-US" sz="2500"/>
                <a:t>3</a:t>
              </a:r>
              <a:endParaRPr lang="en-US" sz="2500" kern="120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421921" y="19812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solidFill>
                  <a:srgbClr val="29407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415916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27BC23-C17C-404A-8F22-37397A36540F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b58ae008-966b-4bff-8a7d-37abbecab933"/>
    <ds:schemaRef ds:uri="ff8bcfcb-4344-44cf-9f08-daa529b9a5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A16540-C2E0-4397-B0EB-AAC45DECE0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F9621F-E522-4D1B-A9F7-2B66FC5B2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797</Words>
  <Application>Microsoft Office PowerPoint</Application>
  <PresentationFormat>Custom</PresentationFormat>
  <Paragraphs>182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Cambria</vt:lpstr>
      <vt:lpstr>Wingdings</vt:lpstr>
      <vt:lpstr>Wingdings 2</vt:lpstr>
      <vt:lpstr>Concourse</vt:lpstr>
      <vt:lpstr>PowerPoint Presentation</vt:lpstr>
      <vt:lpstr>Identify industry code based on the supplier’s business and product</vt:lpstr>
      <vt:lpstr>Obtain financial and manufacturing information for the industry</vt:lpstr>
      <vt:lpstr>Obtain financial and manufacturing information for the industry</vt:lpstr>
      <vt:lpstr>Obtain financial and manufacturing information for the industry</vt:lpstr>
      <vt:lpstr>Obtain financial and manufacturing information for the industry</vt:lpstr>
      <vt:lpstr>Obtain financial and manufacturing information for the industry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Present all your calculated ratios in the cost breakdown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Sheetal Jain</cp:lastModifiedBy>
  <cp:revision>24</cp:revision>
  <dcterms:modified xsi:type="dcterms:W3CDTF">2021-02-02T11:31:13Z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